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4" r:id="rId6"/>
    <p:sldId id="260" r:id="rId7"/>
    <p:sldId id="26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8B4B66-B185-E87A-6D4F-7F9EA6151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91F2CB-2FF1-AB3E-62A1-9AEAE4437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05C1A6-A0C1-08C9-4E1E-04F193FB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79DCA6-E9ED-2D12-6FAA-BB75C249F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55E446-DAB2-3B31-027C-A41DE165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92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D47AF-9F79-61CF-D95B-B2FEE1CF0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0C264-BF8E-566D-C175-73341312B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4AF01-34C3-4C4D-C7CB-004C9A4B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73FD9C-6F86-64F4-9AA6-7D3D8761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75A28-28C9-34B4-0B6D-D2E0EFBB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11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3133F22-E97A-E470-B61B-44AB90D96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3F20BE-4FC3-7D9E-A8F9-BBE65E362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7FD441-18BC-8844-B2D8-A8C20B67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7AF52-8EBD-8197-6091-977ACD59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8B048E-9B52-0D9F-65A3-BAB70555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84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6CD9EC-EB24-9540-4D9F-543EB227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9FAB0F-57D2-419C-A797-39BBCA38B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1D08CD-E6DA-8E18-6BDB-F10915AD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9E5A92-8912-33B6-5B4F-5852EDA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47E902-15F3-CC45-FDC8-D2FE22EF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85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B9A0BD-A576-7D46-161C-7FA7BEB16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C310E7-8A1F-4F91-7E8B-3C1DDD889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CEAD87-E88E-E8DE-FFF4-483352DE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02C50F-E5ED-EFE7-F030-98B91EF65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3BA053-8135-2675-7A69-69FF55EB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52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18092-06E8-448E-99AA-B598F7A62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CDE1E-0904-AC73-783B-63D21EF82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AA5EF-8683-7610-2D2F-D2CFEC452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C6494A-E15A-A0A5-887E-BA00740C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929E40-BDC7-EAC8-E9DF-4CC5BE50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8BC4FB-06CA-7332-8EAE-200A287D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99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1281E-5CBB-E3E2-1C46-51714E5F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84D426-AB6D-0B8D-1E19-64207C7A6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3704DE-FC76-B3EE-554E-B0E227005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E4D30A5-538F-77B5-44BC-DFD8F47A9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D44E01-5706-7908-900C-7866A631F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260263-5AE6-4EDD-F4BC-A2CB9BCE1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54C988C-7A1D-A256-4E85-3E1FEFF3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FEE33FC-1BE7-4546-6A08-5E2C8584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51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46B3E-2CB7-67BA-CE2E-F51F3F7A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5F6DCC-FE02-9036-FA3B-AE143B5D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F45FED-1757-5C0A-B58C-A1D81411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87B243A-919F-EBA7-6A19-1852BBDB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79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997ABD-7419-9F06-F117-C3369388C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5DC3930-2826-5B76-0587-639B705E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8D1E52-E0BF-E1C0-C9C1-CFA8C91E9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7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BC9F4-4D68-5D6F-C088-C112496F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170F37-B3DC-B332-69D6-F18FD10A4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87CD4A-3E8B-5356-425D-6F61DEBF8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C0855-9157-2A16-E404-9DECCCE6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842F01-7924-2672-5AF3-4E9427FB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C69763-A517-E8AA-D6BB-76CCAEC1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8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EB0881-0EF1-FBDE-A843-7CB906B2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4EB292B-A355-5FFD-4670-0CEB8F78AF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6A7A36-C444-12AC-EEF9-14DEB1726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239F9C-7158-FF56-F9EA-B484E830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A658D2-69EE-5D60-7790-0439A0C4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E9F5E7-3423-1B21-FC47-E892073E0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43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DBC9686-EEE7-9836-CC83-00D450625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66E6D4-0CAA-0190-99AC-0079DF3E7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23741A-4A5E-FC32-6C6A-2751B7992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4BA1CD-F55B-41C4-B16C-486029706641}" type="datetimeFigureOut">
              <a:rPr lang="it-IT" smtClean="0"/>
              <a:t>02/12/2024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27DABD-835D-94D4-83BD-9B9E3484A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8A9866-2B10-D586-074B-954688D08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C69B7A-CD94-4AAB-8C43-DC9D7E95F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7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Farmacie Comunali Torino">
            <a:extLst>
              <a:ext uri="{FF2B5EF4-FFF2-40B4-BE49-F238E27FC236}">
                <a16:creationId xmlns:a16="http://schemas.microsoft.com/office/drawing/2014/main" id="{A29BFDF3-1452-42D0-632A-D93B2146C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360" y="545464"/>
            <a:ext cx="2299970" cy="1298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B71AD940-B6DF-B60B-AB73-9DAB4B7ECE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815" y="545464"/>
            <a:ext cx="5446614" cy="12242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5BB1085-0AE8-9782-E84F-3937EF73F38D}"/>
              </a:ext>
            </a:extLst>
          </p:cNvPr>
          <p:cNvSpPr txBox="1"/>
          <p:nvPr/>
        </p:nvSpPr>
        <p:spPr>
          <a:xfrm>
            <a:off x="3048000" y="2240192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METTI ALLA PROVA LA TUA MEMORIA</a:t>
            </a:r>
            <a:endParaRPr lang="it-I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9528C02-78EC-2F20-7DA0-02CDDECCF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7962" y="2938145"/>
            <a:ext cx="2857494" cy="377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9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285E104-0ECF-1643-D4E0-E7E1CDE9A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650" y="410563"/>
            <a:ext cx="8682700" cy="53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3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3F8A4CC-748E-992B-9FBF-1C5B55868681}"/>
              </a:ext>
            </a:extLst>
          </p:cNvPr>
          <p:cNvSpPr txBox="1"/>
          <p:nvPr/>
        </p:nvSpPr>
        <p:spPr>
          <a:xfrm>
            <a:off x="723900" y="425446"/>
            <a:ext cx="1005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l"/>
            <a:endParaRPr lang="it-IT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br>
              <a:rPr lang="it-IT" dirty="0">
                <a:effectLst/>
              </a:rPr>
            </a:b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D23A35C-28AC-E8F4-1532-196F0DF75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659" y="822472"/>
            <a:ext cx="3603441" cy="4763761"/>
          </a:xfrm>
          <a:prstGeom prst="rect">
            <a:avLst/>
          </a:prstGeom>
        </p:spPr>
      </p:pic>
      <p:pic>
        <p:nvPicPr>
          <p:cNvPr id="1026" name="Picture 2" descr="Città di Torino - Servizio Telematico Pubblico - Circoscrizioni">
            <a:extLst>
              <a:ext uri="{FF2B5EF4-FFF2-40B4-BE49-F238E27FC236}">
                <a16:creationId xmlns:a16="http://schemas.microsoft.com/office/drawing/2014/main" id="{713EE724-BC36-2994-DF2B-70D784AD1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4" y="1546236"/>
            <a:ext cx="3426009" cy="307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con un angolo arrotondato 4">
            <a:extLst>
              <a:ext uri="{FF2B5EF4-FFF2-40B4-BE49-F238E27FC236}">
                <a16:creationId xmlns:a16="http://schemas.microsoft.com/office/drawing/2014/main" id="{64A71907-8445-B218-3C51-666281F3E8E7}"/>
              </a:ext>
            </a:extLst>
          </p:cNvPr>
          <p:cNvSpPr/>
          <p:nvPr/>
        </p:nvSpPr>
        <p:spPr>
          <a:xfrm>
            <a:off x="571500" y="495300"/>
            <a:ext cx="2886075" cy="1800225"/>
          </a:xfrm>
          <a:prstGeom prst="round1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FC 37 c.SO Agnelli 56</a:t>
            </a:r>
            <a:endParaRPr lang="it-IT" dirty="0"/>
          </a:p>
          <a:p>
            <a:pPr algn="l"/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mercoledi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10/04</a:t>
            </a:r>
          </a:p>
          <a:p>
            <a:pPr algn="l"/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mercoledi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17/04</a:t>
            </a:r>
          </a:p>
          <a:p>
            <a:pPr algn="l"/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martedì 23/04</a:t>
            </a:r>
            <a:endParaRPr lang="it-IT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endParaRPr lang="it-IT" dirty="0"/>
          </a:p>
        </p:txBody>
      </p:sp>
      <p:sp>
        <p:nvSpPr>
          <p:cNvPr id="6" name="Rettangolo con un angolo arrotondato 5">
            <a:extLst>
              <a:ext uri="{FF2B5EF4-FFF2-40B4-BE49-F238E27FC236}">
                <a16:creationId xmlns:a16="http://schemas.microsoft.com/office/drawing/2014/main" id="{9748E254-F10C-7296-288C-43205FE57AD7}"/>
              </a:ext>
            </a:extLst>
          </p:cNvPr>
          <p:cNvSpPr/>
          <p:nvPr/>
        </p:nvSpPr>
        <p:spPr>
          <a:xfrm>
            <a:off x="571500" y="2384429"/>
            <a:ext cx="2886075" cy="1800225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  <a:p>
            <a:pPr algn="l"/>
            <a:r>
              <a:rPr lang="it-IT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FC 21 C.so Belgio 151/B</a:t>
            </a:r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mercoledi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08/05</a:t>
            </a:r>
          </a:p>
          <a:p>
            <a:pPr algn="l"/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mercoledi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15/05</a:t>
            </a:r>
          </a:p>
          <a:p>
            <a:pPr algn="l"/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mercoledi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22/05</a:t>
            </a:r>
          </a:p>
        </p:txBody>
      </p:sp>
      <p:sp>
        <p:nvSpPr>
          <p:cNvPr id="7" name="Rettangolo con un angolo arrotondato 6">
            <a:extLst>
              <a:ext uri="{FF2B5EF4-FFF2-40B4-BE49-F238E27FC236}">
                <a16:creationId xmlns:a16="http://schemas.microsoft.com/office/drawing/2014/main" id="{85AC9277-95A6-ECC0-C561-FAA5C2AEE0B5}"/>
              </a:ext>
            </a:extLst>
          </p:cNvPr>
          <p:cNvSpPr/>
          <p:nvPr/>
        </p:nvSpPr>
        <p:spPr>
          <a:xfrm>
            <a:off x="571500" y="4453567"/>
            <a:ext cx="2886075" cy="1800225"/>
          </a:xfrm>
          <a:prstGeom prst="round1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FC 40, via Farinelli 36/9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 err="1">
                <a:solidFill>
                  <a:schemeClr val="tx1"/>
                </a:solidFill>
                <a:effectLst/>
              </a:rPr>
              <a:t>mercoledi</a:t>
            </a:r>
            <a:r>
              <a:rPr lang="it-IT" dirty="0">
                <a:solidFill>
                  <a:schemeClr val="tx1"/>
                </a:solidFill>
                <a:effectLst/>
              </a:rPr>
              <a:t> 05/06</a:t>
            </a:r>
          </a:p>
          <a:p>
            <a:r>
              <a:rPr lang="it-IT" dirty="0" err="1">
                <a:solidFill>
                  <a:schemeClr val="tx1"/>
                </a:solidFill>
                <a:effectLst/>
              </a:rPr>
              <a:t>mercoledi</a:t>
            </a:r>
            <a:r>
              <a:rPr lang="it-IT" dirty="0">
                <a:solidFill>
                  <a:schemeClr val="tx1"/>
                </a:solidFill>
                <a:effectLst/>
              </a:rPr>
              <a:t> 12/06</a:t>
            </a:r>
          </a:p>
          <a:p>
            <a:r>
              <a:rPr lang="it-IT" dirty="0" err="1">
                <a:solidFill>
                  <a:schemeClr val="tx1"/>
                </a:solidFill>
                <a:effectLst/>
              </a:rPr>
              <a:t>mercoledi</a:t>
            </a:r>
            <a:r>
              <a:rPr lang="it-IT" dirty="0">
                <a:solidFill>
                  <a:schemeClr val="tx1"/>
                </a:solidFill>
                <a:effectLst/>
              </a:rPr>
              <a:t> 19/06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A8FFBAC0-43CC-78AA-13B3-74C551328A37}"/>
              </a:ext>
            </a:extLst>
          </p:cNvPr>
          <p:cNvSpPr/>
          <p:nvPr/>
        </p:nvSpPr>
        <p:spPr>
          <a:xfrm>
            <a:off x="4359048" y="5309453"/>
            <a:ext cx="1249680" cy="846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5C05317-82C1-242E-8A13-BD48797FE227}"/>
              </a:ext>
            </a:extLst>
          </p:cNvPr>
          <p:cNvSpPr/>
          <p:nvPr/>
        </p:nvSpPr>
        <p:spPr>
          <a:xfrm>
            <a:off x="5761128" y="5209372"/>
            <a:ext cx="1828800" cy="12231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47 screening cognitivi </a:t>
            </a:r>
          </a:p>
          <a:p>
            <a:endParaRPr lang="it-IT" dirty="0"/>
          </a:p>
          <a:p>
            <a:r>
              <a:rPr lang="it-IT" dirty="0"/>
              <a:t>3 farmacie</a:t>
            </a:r>
          </a:p>
        </p:txBody>
      </p:sp>
    </p:spTree>
    <p:extLst>
      <p:ext uri="{BB962C8B-B14F-4D97-AF65-F5344CB8AC3E}">
        <p14:creationId xmlns:p14="http://schemas.microsoft.com/office/powerpoint/2010/main" val="138456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561DA26-C4E9-51B0-8A57-3A6115CA2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209" y="1168436"/>
            <a:ext cx="9341964" cy="373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8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D186C26-2F17-2D32-6496-C793BBC5DC9B}"/>
              </a:ext>
            </a:extLst>
          </p:cNvPr>
          <p:cNvSpPr/>
          <p:nvPr/>
        </p:nvSpPr>
        <p:spPr>
          <a:xfrm>
            <a:off x="4298270" y="1000123"/>
            <a:ext cx="2876550" cy="3886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C43C0C-1B91-E85C-718B-B71B0297EB79}"/>
              </a:ext>
            </a:extLst>
          </p:cNvPr>
          <p:cNvSpPr txBox="1"/>
          <p:nvPr/>
        </p:nvSpPr>
        <p:spPr>
          <a:xfrm>
            <a:off x="4681309" y="1354930"/>
            <a:ext cx="1972131" cy="3176587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5151" rIns="0" bIns="0" numCol="1" spcCol="1270" anchor="t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900" kern="1200" dirty="0"/>
              <a:t>Somministrazione Test di Screening 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900" kern="1200" dirty="0" err="1"/>
              <a:t>MoCA</a:t>
            </a:r>
            <a:endParaRPr lang="it-IT" sz="1900" kern="12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4619A5C-3185-357E-0DD9-F2F98FE169F6}"/>
              </a:ext>
            </a:extLst>
          </p:cNvPr>
          <p:cNvSpPr/>
          <p:nvPr/>
        </p:nvSpPr>
        <p:spPr>
          <a:xfrm>
            <a:off x="1066800" y="1000123"/>
            <a:ext cx="2876550" cy="3886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4D8F904-3810-8F33-D9B1-4C9FD4773FC7}"/>
              </a:ext>
            </a:extLst>
          </p:cNvPr>
          <p:cNvSpPr txBox="1"/>
          <p:nvPr/>
        </p:nvSpPr>
        <p:spPr>
          <a:xfrm>
            <a:off x="1519009" y="1354930"/>
            <a:ext cx="2195741" cy="3176587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5151" rIns="0" bIns="0" numCol="1" spcCol="1270" anchor="t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600" kern="1200" dirty="0"/>
              <a:t>Colloquio clinico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600" kern="1200" dirty="0"/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600" dirty="0"/>
              <a:t>Somministrazione del </a:t>
            </a:r>
            <a:r>
              <a:rPr lang="it-IT" sz="1600" dirty="0" err="1"/>
              <a:t>M</a:t>
            </a:r>
            <a:r>
              <a:rPr lang="it-IT" sz="1600" kern="1200" dirty="0" err="1"/>
              <a:t>ultidimensional</a:t>
            </a:r>
            <a:r>
              <a:rPr lang="it-IT" sz="1600" kern="1200" dirty="0"/>
              <a:t> </a:t>
            </a:r>
            <a:r>
              <a:rPr lang="it-IT" sz="1600" kern="1200" dirty="0" err="1"/>
              <a:t>Assessment</a:t>
            </a:r>
            <a:r>
              <a:rPr lang="it-IT" sz="1600" kern="1200" dirty="0"/>
              <a:t> of </a:t>
            </a:r>
            <a:r>
              <a:rPr lang="it-IT" sz="1600" kern="1200" dirty="0" err="1"/>
              <a:t>Subjective</a:t>
            </a:r>
            <a:r>
              <a:rPr lang="it-IT" sz="1600" kern="1200" dirty="0"/>
              <a:t> Cognitive </a:t>
            </a:r>
            <a:r>
              <a:rPr lang="it-IT" sz="1600" kern="1200" dirty="0" err="1"/>
              <a:t>Decline</a:t>
            </a:r>
            <a:r>
              <a:rPr lang="it-IT" sz="1600" kern="1200" dirty="0"/>
              <a:t> (</a:t>
            </a:r>
            <a:r>
              <a:rPr lang="it-IT" sz="1600" kern="1200" dirty="0" err="1"/>
              <a:t>MASCoD</a:t>
            </a:r>
            <a:r>
              <a:rPr lang="it-IT" sz="1600" kern="1200" dirty="0"/>
              <a:t>)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5BD4FF4-5AF2-4B44-C712-D6382673F83C}"/>
              </a:ext>
            </a:extLst>
          </p:cNvPr>
          <p:cNvSpPr/>
          <p:nvPr/>
        </p:nvSpPr>
        <p:spPr>
          <a:xfrm>
            <a:off x="7696200" y="1000123"/>
            <a:ext cx="2876550" cy="3886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5049682-A1B2-3D51-FE4D-5904AE95C275}"/>
              </a:ext>
            </a:extLst>
          </p:cNvPr>
          <p:cNvSpPr txBox="1"/>
          <p:nvPr/>
        </p:nvSpPr>
        <p:spPr>
          <a:xfrm>
            <a:off x="8148409" y="1278730"/>
            <a:ext cx="1972131" cy="3176587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5151" rIns="0" bIns="0" numCol="1" spcCol="1270" anchor="t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900" kern="1200" dirty="0"/>
              <a:t>Breve </a:t>
            </a:r>
            <a:r>
              <a:rPr lang="it-IT" sz="1900" dirty="0"/>
              <a:t>restituzione orale e invio via mail esito del test di screening</a:t>
            </a:r>
            <a:endParaRPr lang="it-IT" sz="1900" kern="1200" dirty="0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A1F99353-F8DF-3E5D-8A1A-27A44BC8550B}"/>
              </a:ext>
            </a:extLst>
          </p:cNvPr>
          <p:cNvSpPr/>
          <p:nvPr/>
        </p:nvSpPr>
        <p:spPr>
          <a:xfrm>
            <a:off x="3943350" y="3895725"/>
            <a:ext cx="594522" cy="63579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F3728CFB-048C-5836-DAF8-8C1A998EDBAF}"/>
              </a:ext>
            </a:extLst>
          </p:cNvPr>
          <p:cNvSpPr/>
          <p:nvPr/>
        </p:nvSpPr>
        <p:spPr>
          <a:xfrm>
            <a:off x="7174820" y="3895725"/>
            <a:ext cx="594522" cy="63579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D0688423-4F71-AED6-36CC-AAAC442AF720}"/>
              </a:ext>
            </a:extLst>
          </p:cNvPr>
          <p:cNvSpPr/>
          <p:nvPr/>
        </p:nvSpPr>
        <p:spPr>
          <a:xfrm>
            <a:off x="1085286" y="5185174"/>
            <a:ext cx="10078013" cy="63579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30-45 minuti</a:t>
            </a:r>
          </a:p>
        </p:txBody>
      </p:sp>
    </p:spTree>
    <p:extLst>
      <p:ext uri="{BB962C8B-B14F-4D97-AF65-F5344CB8AC3E}">
        <p14:creationId xmlns:p14="http://schemas.microsoft.com/office/powerpoint/2010/main" val="140966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DF28980-42EC-231D-C01B-4E6C335A4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310" y="671127"/>
            <a:ext cx="7373379" cy="55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9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4DD198-45FF-7BF6-308F-89753CC350CD}"/>
              </a:ext>
            </a:extLst>
          </p:cNvPr>
          <p:cNvSpPr txBox="1"/>
          <p:nvPr/>
        </p:nvSpPr>
        <p:spPr>
          <a:xfrm>
            <a:off x="88490" y="56138"/>
            <a:ext cx="12015019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>
              <a:spcBef>
                <a:spcPts val="1200"/>
              </a:spcBef>
            </a:pPr>
            <a:r>
              <a:rPr lang="it-IT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Conclusioni</a:t>
            </a:r>
          </a:p>
          <a:p>
            <a:pPr marL="285750" indent="-285750" rtl="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 risultati ottenuti in questa prima edizione del progetto sono positivi. La collaborazione con le farmacie e l’organizzazione è stata funzionale. </a:t>
            </a:r>
          </a:p>
          <a:p>
            <a:pPr marL="285750" indent="-285750" rtl="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numerosità del campione è indicativa della partecipazione al progetto, che ha incontrato l’interesse e il bisogno di confronto nei territori coinvolti in questa prima fase.</a:t>
            </a:r>
          </a:p>
          <a:p>
            <a:pPr marL="285750" indent="-285750" rtl="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Le informazioni sociodemografiche raccolte evidenziano che circa la metà del campione è costituito da persone con bassa scolarità e che hanno svolto lavori semplici nella loro vita. Questo dato suggerisce che il progetto è stato in grado di raggiungere il secondo obiettivo prefissato: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abbattere barriere culturali e sociali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favorire l’accesso a iniziative di prevenzione e promozione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della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salute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sul territorio.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Circa il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37.50%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delle persone incontrate presenta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sintomi ansiosi e depressivi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spesso reattivi a situazioni familiari problematiche come il ruolo di caregiver del coniuge malato, recenti lutti, familiarità per malattie degenerative e oncologiche.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 screening cognitivo è stato un momento in cui: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sono state condivise informazioni su stili di vita cognitivamente sani e sui fattori protettivi per un invecchiamento attivo e sano;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sono stati spiegati i normali cambiamenti legati all’età, aiutando le persone spaventate da malattie come l’Alzheimer ad avere informazioni corrette.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È diffusa l’idea che dimenticare sia il primo sintomo di una malattia grave, ed è stata questa la motivazione principale che ha spinto le persone a partecipare. I risultati dello screening cognitivo evidenziano che: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circa il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17.02%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dei partecipanti ha ottenuto un punteggio sotto la norma e meritevole di un approfondimento diagnostico;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- il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72.34%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 ottenuto un punteggio nella norma.</a:t>
            </a: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-L’utilizzo del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questionario </a:t>
            </a:r>
            <a:r>
              <a:rPr lang="it-IT" sz="1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MASCoD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 permesso di caratterizzare meglio il campione e fornire suggerimenti più specifici ai partecipanti.</a:t>
            </a:r>
          </a:p>
          <a:p>
            <a:pPr rtl="0" fontAlgn="base">
              <a:spcBef>
                <a:spcPts val="1200"/>
              </a:spcBef>
            </a:pPr>
            <a:endParaRPr lang="it-IT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200"/>
              </a:spcBef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Alla luce di queste considerazioni, si ritiene utile </a:t>
            </a: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proseguire la progettazione </a:t>
            </a: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si spera di incontrare pertanto la vostra disponibilità..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24555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Ylenia C.</dc:creator>
  <cp:lastModifiedBy>Alzheimer Piemonte</cp:lastModifiedBy>
  <cp:revision>9</cp:revision>
  <dcterms:created xsi:type="dcterms:W3CDTF">2024-07-27T17:28:15Z</dcterms:created>
  <dcterms:modified xsi:type="dcterms:W3CDTF">2024-12-02T09:07:16Z</dcterms:modified>
</cp:coreProperties>
</file>